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0"/>
  </p:notesMasterIdLst>
  <p:sldIdLst>
    <p:sldId id="302" r:id="rId5"/>
    <p:sldId id="448" r:id="rId6"/>
    <p:sldId id="271" r:id="rId7"/>
    <p:sldId id="454" r:id="rId8"/>
    <p:sldId id="450" r:id="rId9"/>
    <p:sldId id="422" r:id="rId10"/>
    <p:sldId id="451" r:id="rId11"/>
    <p:sldId id="452" r:id="rId12"/>
    <p:sldId id="331" r:id="rId13"/>
    <p:sldId id="456" r:id="rId14"/>
    <p:sldId id="256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57" r:id="rId23"/>
    <p:sldId id="258" r:id="rId24"/>
    <p:sldId id="259" r:id="rId25"/>
    <p:sldId id="260" r:id="rId26"/>
    <p:sldId id="261" r:id="rId27"/>
    <p:sldId id="457" r:id="rId28"/>
    <p:sldId id="27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17C62C-3209-41A4-B5D1-6F12E07BAA22}">
          <p14:sldIdLst>
            <p14:sldId id="302"/>
            <p14:sldId id="448"/>
            <p14:sldId id="271"/>
            <p14:sldId id="454"/>
            <p14:sldId id="450"/>
            <p14:sldId id="422"/>
            <p14:sldId id="451"/>
            <p14:sldId id="452"/>
            <p14:sldId id="331"/>
            <p14:sldId id="456"/>
            <p14:sldId id="256"/>
            <p14:sldId id="263"/>
            <p14:sldId id="264"/>
            <p14:sldId id="265"/>
            <p14:sldId id="266"/>
            <p14:sldId id="267"/>
            <p14:sldId id="268"/>
            <p14:sldId id="269"/>
            <p14:sldId id="257"/>
            <p14:sldId id="258"/>
            <p14:sldId id="259"/>
            <p14:sldId id="260"/>
            <p14:sldId id="261"/>
            <p14:sldId id="457"/>
            <p14:sldId id="270"/>
          </p14:sldIdLst>
        </p14:section>
        <p14:section name="Untitled Section" id="{ED833EFF-9404-4A97-895F-B72E84BE808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hra Escobar" initials="ZE" lastIdx="1" clrIdx="0">
    <p:extLst>
      <p:ext uri="{19B8F6BF-5375-455C-9EA6-DF929625EA0E}">
        <p15:presenceInfo xmlns:p15="http://schemas.microsoft.com/office/powerpoint/2012/main" userId="S::Zahra_Escobar@Valleymed.org::271874ee-aede-45e8-830a-58e6571cbf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B7"/>
    <a:srgbClr val="DE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/>
    <p:restoredTop sz="93669" autoAdjust="0"/>
  </p:normalViewPr>
  <p:slideViewPr>
    <p:cSldViewPr snapToGrid="0" snapToObjects="1">
      <p:cViewPr varScale="1">
        <p:scale>
          <a:sx n="114" d="100"/>
          <a:sy n="114" d="100"/>
        </p:scale>
        <p:origin x="1016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1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42B6A-20A0-5645-BD21-7F8EDC1B3715}" type="datetimeFigureOut">
              <a:rPr lang="en-US" smtClean="0"/>
              <a:t>3/11/20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A543F-1CB5-1C47-8484-1AFABEF57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6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ZKE- I found more published data with kaletra improving responses in SARS in patients than any other treatment. But upfront  treatment made the difference vs. “rescue therapy”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2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Ribavirin has activity vs. HCV and RSV. Active against SARS and MERS but associated with a lot of toxicity (anemia)</a:t>
            </a:r>
          </a:p>
          <a:p>
            <a:r>
              <a:rPr lang="en-US" dirty="0"/>
              <a:t>Favipiravir has activity vs. influenza, ebola, yellow fever, chikungunya, norovirus, and enterovirus, 2019-nCoV (in cell cultures)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3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ZKE- I found more published data with kaletra improving responses in SARS in patients than any other treatment. But upfront  treatment made the difference vs. “rescue therapy”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44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Data are limited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all depends on what happened during your exposure – did patient cough into your face? What is prolonged??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2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43150"/>
            <a:ext cx="9144000" cy="4514850"/>
          </a:xfr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9CBA9-5569-B147-86F2-D3380A732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2894" y="102359"/>
            <a:ext cx="6550104" cy="19650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DCC04C-4BB0-2346-990D-AD7053F16174}"/>
              </a:ext>
            </a:extLst>
          </p:cNvPr>
          <p:cNvSpPr txBox="1">
            <a:spLocks/>
          </p:cNvSpPr>
          <p:nvPr userDrawn="1"/>
        </p:nvSpPr>
        <p:spPr>
          <a:xfrm>
            <a:off x="768837" y="2713020"/>
            <a:ext cx="3825309" cy="10287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DATE, 2018</a:t>
            </a:r>
            <a:endParaRPr lang="en-US" sz="3200" i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 userDrawn="1"/>
        </p:nvSpPr>
        <p:spPr>
          <a:xfrm>
            <a:off x="769266" y="3347246"/>
            <a:ext cx="7497359" cy="2901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Agenda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Announcements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Presenter: </a:t>
            </a:r>
            <a:r>
              <a:rPr lang="en-US" sz="3200" i="1" dirty="0">
                <a:solidFill>
                  <a:schemeClr val="bg1"/>
                </a:solidFill>
              </a:rPr>
              <a:t>Title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Case Discussions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Open Discussion </a:t>
            </a:r>
          </a:p>
        </p:txBody>
      </p:sp>
    </p:spTree>
    <p:extLst>
      <p:ext uri="{BB962C8B-B14F-4D97-AF65-F5344CB8AC3E}">
        <p14:creationId xmlns:p14="http://schemas.microsoft.com/office/powerpoint/2010/main" val="315710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solidFill>
            <a:srgbClr val="002060"/>
          </a:solidFill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1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002060"/>
          </a:solidFill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002060"/>
          </a:solidFill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44" y="0"/>
            <a:ext cx="9151143" cy="1325563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3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176"/>
            <a:ext cx="9144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5725" y="6440605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citations</a:t>
            </a:r>
          </a:p>
        </p:txBody>
      </p:sp>
    </p:spTree>
    <p:extLst>
      <p:ext uri="{BB962C8B-B14F-4D97-AF65-F5344CB8AC3E}">
        <p14:creationId xmlns:p14="http://schemas.microsoft.com/office/powerpoint/2010/main" val="187659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3201/eid1004.03045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nature.com/magazine-assets/d41573-020-00016-0/17663286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magazine-assets/d41573-020-00016-0/1766328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magazine-assets/d41573-020-00016-0/1766328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e.com/magazine-assets/d41573-020-00016-0/17663286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DABC31-9AE3-B341-9D20-FDDB4FDA6D95}"/>
              </a:ext>
            </a:extLst>
          </p:cNvPr>
          <p:cNvSpPr txBox="1"/>
          <p:nvPr/>
        </p:nvSpPr>
        <p:spPr>
          <a:xfrm>
            <a:off x="0" y="1932807"/>
            <a:ext cx="9144000" cy="489538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/>
        </p:nvSpPr>
        <p:spPr>
          <a:xfrm>
            <a:off x="152400" y="2674417"/>
            <a:ext cx="8991600" cy="9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Pharmacotherapy for COVID-19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9CBA9-5569-B147-86F2-D3380A732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41" y="-59367"/>
            <a:ext cx="6550104" cy="196503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B57936B-E16A-4138-8E08-43CC55F30C93}"/>
              </a:ext>
            </a:extLst>
          </p:cNvPr>
          <p:cNvSpPr txBox="1">
            <a:spLocks/>
          </p:cNvSpPr>
          <p:nvPr/>
        </p:nvSpPr>
        <p:spPr>
          <a:xfrm>
            <a:off x="360727" y="4719299"/>
            <a:ext cx="7339952" cy="13937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>
                <a:solidFill>
                  <a:schemeClr val="bg1"/>
                </a:solidFill>
              </a:rPr>
              <a:t>Zahra Kassamali Escobar, PharmD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FF3CE-35C2-4A13-A47A-C9F392709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9702"/>
            <a:ext cx="9144000" cy="9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56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05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DABC31-9AE3-B341-9D20-FDDB4FDA6D95}"/>
              </a:ext>
            </a:extLst>
          </p:cNvPr>
          <p:cNvSpPr txBox="1"/>
          <p:nvPr/>
        </p:nvSpPr>
        <p:spPr>
          <a:xfrm>
            <a:off x="0" y="1962615"/>
            <a:ext cx="9144000" cy="489538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DCC04C-4BB0-2346-990D-AD7053F16174}"/>
              </a:ext>
            </a:extLst>
          </p:cNvPr>
          <p:cNvSpPr txBox="1">
            <a:spLocks/>
          </p:cNvSpPr>
          <p:nvPr/>
        </p:nvSpPr>
        <p:spPr>
          <a:xfrm>
            <a:off x="768765" y="2198670"/>
            <a:ext cx="3825309" cy="1028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March 10, 2020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/>
        </p:nvSpPr>
        <p:spPr>
          <a:xfrm>
            <a:off x="768764" y="3004346"/>
            <a:ext cx="7497359" cy="133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600" dirty="0">
                <a:solidFill>
                  <a:schemeClr val="bg1"/>
                </a:solidFill>
              </a:rPr>
              <a:t>Management of Healthcare Workers Exposed to COVID-19</a:t>
            </a:r>
          </a:p>
          <a:p>
            <a:endParaRPr lang="en-US" sz="4600" dirty="0">
              <a:solidFill>
                <a:schemeClr val="bg1"/>
              </a:solidFill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Nandita Mani, MD</a:t>
            </a:r>
          </a:p>
          <a:p>
            <a:r>
              <a:rPr lang="en-US" sz="3000" dirty="0">
                <a:solidFill>
                  <a:schemeClr val="bg1"/>
                </a:solidFill>
              </a:rPr>
              <a:t>UW Infectious Diseases Fellow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CCAAE-B43A-644D-BB11-E9EA7C776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325" y="270893"/>
            <a:ext cx="4951351" cy="13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9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BE97-AB03-3641-8EB3-BA1C5080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“exposure”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9662D-4104-1941-80D6-1F1672B74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Close contact </a:t>
            </a:r>
            <a:r>
              <a:rPr lang="en-US" sz="3400" dirty="0"/>
              <a:t>for healthcare exposures is defined as:  </a:t>
            </a:r>
          </a:p>
          <a:p>
            <a:pPr marL="514350" indent="-514350">
              <a:buAutoNum type="alphaLcParenR"/>
            </a:pPr>
            <a:r>
              <a:rPr lang="en-US" dirty="0"/>
              <a:t>being within approximately 6 feet of a person with COVID-19 for a prolonged period of time </a:t>
            </a:r>
            <a:r>
              <a:rPr lang="en-US" b="1" dirty="0"/>
              <a:t>OR</a:t>
            </a:r>
          </a:p>
          <a:p>
            <a:pPr marL="514350" indent="-514350">
              <a:buAutoNum type="alphaLcParenR"/>
            </a:pPr>
            <a:r>
              <a:rPr lang="en-US" dirty="0"/>
              <a:t>having unprotected direct contact with secretions of the patient (e.g., being coughed on, touching used tissues with a bare hand).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B93DA-ABA3-8D40-9B7D-7E0246E2D467}"/>
              </a:ext>
            </a:extLst>
          </p:cNvPr>
          <p:cNvSpPr txBox="1"/>
          <p:nvPr/>
        </p:nvSpPr>
        <p:spPr>
          <a:xfrm>
            <a:off x="102577" y="6429931"/>
            <a:ext cx="15474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Source: CDC</a:t>
            </a:r>
          </a:p>
        </p:txBody>
      </p:sp>
    </p:spTree>
    <p:extLst>
      <p:ext uri="{BB962C8B-B14F-4D97-AF65-F5344CB8AC3E}">
        <p14:creationId xmlns:p14="http://schemas.microsoft.com/office/powerpoint/2010/main" val="252459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D672-974B-D848-AD85-279B39A3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exposures are equal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9E19F-FD87-2C4B-A824-CD827C6F7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90" y="1555749"/>
            <a:ext cx="5715001" cy="3976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700" b="1" dirty="0">
                <a:solidFill>
                  <a:schemeClr val="accent6">
                    <a:lumMod val="75000"/>
                  </a:schemeClr>
                </a:solidFill>
              </a:rPr>
              <a:t>HIGH RISK EXPOSURES:</a:t>
            </a:r>
          </a:p>
          <a:p>
            <a:r>
              <a:rPr lang="en-US" sz="2400" b="1" dirty="0"/>
              <a:t>prolonged close contact </a:t>
            </a:r>
            <a:r>
              <a:rPr lang="en-US" sz="2400" dirty="0"/>
              <a:t>with COVID-19 patient who was </a:t>
            </a:r>
            <a:r>
              <a:rPr lang="en-US" sz="2400" b="1" dirty="0"/>
              <a:t>not wearing a facemask </a:t>
            </a:r>
            <a:r>
              <a:rPr lang="en-US" sz="2400" dirty="0"/>
              <a:t>while HCW nose and mouth were exposed to infectious material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354C9-4885-EF46-A8C9-86E234AB7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588" y="1325563"/>
            <a:ext cx="3084622" cy="2403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BFF77C-8691-7649-9053-1E9DEBDD0452}"/>
              </a:ext>
            </a:extLst>
          </p:cNvPr>
          <p:cNvSpPr/>
          <p:nvPr/>
        </p:nvSpPr>
        <p:spPr>
          <a:xfrm>
            <a:off x="142874" y="4076135"/>
            <a:ext cx="7529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being present in the room for procedures that generate aerosols (e.g., </a:t>
            </a:r>
            <a:r>
              <a:rPr lang="en-US" sz="2400" b="1" dirty="0"/>
              <a:t>CPR, intubation, </a:t>
            </a:r>
            <a:r>
              <a:rPr lang="en-US" sz="2400" b="1" dirty="0" err="1"/>
              <a:t>extubation</a:t>
            </a:r>
            <a:r>
              <a:rPr lang="en-US" sz="2400" b="1" dirty="0"/>
              <a:t>, bronchoscopy, nebulizer therapy, sputum induction</a:t>
            </a:r>
            <a:r>
              <a:rPr lang="en-US" sz="2400" dirty="0"/>
              <a:t>) without appropriate PPE</a:t>
            </a:r>
          </a:p>
        </p:txBody>
      </p:sp>
    </p:spTree>
    <p:extLst>
      <p:ext uri="{BB962C8B-B14F-4D97-AF65-F5344CB8AC3E}">
        <p14:creationId xmlns:p14="http://schemas.microsoft.com/office/powerpoint/2010/main" val="38396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5FDA-DE89-644C-8CE0-4CB1D993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Exposures,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7E49-DDC7-B84B-8A9B-1CC79C52A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MEDIUM-RISK EXPOSURES</a:t>
            </a:r>
          </a:p>
          <a:p>
            <a:r>
              <a:rPr lang="en-US" dirty="0"/>
              <a:t>HCW had prolonged close contact with COVID-19 patient who was wearing a facemask and </a:t>
            </a:r>
            <a:r>
              <a:rPr lang="en-US" b="1" dirty="0"/>
              <a:t>HCW was not wearing appropriate PPE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HCW was wearing a gown, gloves, eye protection and a facemask </a:t>
            </a:r>
            <a:r>
              <a:rPr lang="en-US" b="1" dirty="0"/>
              <a:t>(instead of a respirator) </a:t>
            </a:r>
            <a:r>
              <a:rPr lang="en-US" dirty="0"/>
              <a:t>during an aerosol-generating procedure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79DF1-6D88-DF4C-9069-29EC2C44C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13" y="192088"/>
            <a:ext cx="30734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2586-519C-E846-B17E-16D7B371E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Exposures,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DF755-9C22-C543-87E9-3FA6DEA1E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LOW RISK EXPOSURES</a:t>
            </a:r>
          </a:p>
          <a:p>
            <a:pPr marL="0" indent="0">
              <a:buNone/>
            </a:pPr>
            <a:r>
              <a:rPr lang="en-US" b="1" dirty="0"/>
              <a:t>Brief interactions </a:t>
            </a:r>
            <a:r>
              <a:rPr lang="en-US" dirty="0"/>
              <a:t>with patients with COVID-19 or prolonged close contact with patients while HCW is wearing </a:t>
            </a:r>
            <a:r>
              <a:rPr lang="en-US" b="1" dirty="0"/>
              <a:t>appropriate PPE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NO IDENTIFIABLE RISK: </a:t>
            </a:r>
          </a:p>
          <a:p>
            <a:pPr marL="0" indent="0">
              <a:buNone/>
            </a:pPr>
            <a:r>
              <a:rPr lang="en-US" dirty="0"/>
              <a:t>HCW had </a:t>
            </a:r>
            <a:r>
              <a:rPr lang="en-US" b="1" dirty="0"/>
              <a:t>no direct patient contact </a:t>
            </a:r>
            <a:r>
              <a:rPr lang="en-US" dirty="0"/>
              <a:t>and no entry into active patient management areas who adhere to routine safety precautions do not have a risk of exposure to COVID-19 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0B6075-4121-4E42-BE81-92AB252EB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5" y="103981"/>
            <a:ext cx="3315860" cy="21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8111-9FA0-4940-9065-C6EEC5D60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“I’VE BEEN EXPOSED”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4BDF-14CD-D24F-8048-3BA2609F6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WHAT?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D6768-FFA5-504A-8748-C43D0E98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762" y="1619250"/>
            <a:ext cx="345454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63D9-099E-9143-8A72-8CF424B1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0153C-8FBB-774B-8C58-1C35826C3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or medium risk, asymptomatic </a:t>
            </a:r>
            <a:r>
              <a:rPr lang="en-US" dirty="0">
                <a:sym typeface="Wingdings" pitchFamily="2" charset="2"/>
              </a:rPr>
              <a:t> monitor for symptoms, self-isolate, no work for 14 days</a:t>
            </a:r>
          </a:p>
          <a:p>
            <a:r>
              <a:rPr lang="en-US" dirty="0">
                <a:sym typeface="Wingdings" pitchFamily="2" charset="2"/>
              </a:rPr>
              <a:t>Low risk, asymptomatic  self-monitoring with delegated supervision for 14 days, can go to work</a:t>
            </a:r>
          </a:p>
          <a:p>
            <a:r>
              <a:rPr lang="en-US" dirty="0">
                <a:sym typeface="Wingdings" pitchFamily="2" charset="2"/>
              </a:rPr>
              <a:t>Symptomatic  stay at home!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5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FCACB-4E90-A642-B3A2-C99A40FA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we doing at Harborview Medical Center?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C0E2B-5686-CF46-B99C-6289772A6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Contact tracing for every COVID-positive patient</a:t>
            </a:r>
          </a:p>
          <a:p>
            <a:pPr marL="514350" indent="-514350">
              <a:buAutoNum type="arabicParenR"/>
            </a:pPr>
            <a:r>
              <a:rPr lang="en-US" dirty="0"/>
              <a:t>Call exposed HCW; inform them of exposure; identify whether they have symptoms</a:t>
            </a:r>
          </a:p>
          <a:p>
            <a:pPr marL="514350" indent="-514350">
              <a:buAutoNum type="arabicParenR"/>
            </a:pPr>
            <a:r>
              <a:rPr lang="en-US" dirty="0"/>
              <a:t>No symptoms? Twice daily electronic symptom survey</a:t>
            </a:r>
          </a:p>
          <a:p>
            <a:pPr marL="514350" indent="-514350">
              <a:buAutoNum type="arabicParenR"/>
            </a:pPr>
            <a:r>
              <a:rPr lang="en-US" dirty="0"/>
              <a:t>Symptoms? Stay at home; get tested for flu/RSV/COVID-19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50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C98C3-10F6-2841-A48B-22DBA897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696" y="-211016"/>
            <a:ext cx="6281780" cy="81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8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7D9C-6866-0440-B69F-CACC1417CD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sz="3000" dirty="0"/>
              <a:t>Where do I start?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75E7B-211C-0D47-88B7-F0C05AE4CE0B}"/>
              </a:ext>
            </a:extLst>
          </p:cNvPr>
          <p:cNvSpPr txBox="1"/>
          <p:nvPr/>
        </p:nvSpPr>
        <p:spPr>
          <a:xfrm>
            <a:off x="127322" y="6352366"/>
            <a:ext cx="717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C2B5D-3195-4A24-8900-CF4689B8BE38}"/>
              </a:ext>
            </a:extLst>
          </p:cNvPr>
          <p:cNvSpPr txBox="1"/>
          <p:nvPr/>
        </p:nvSpPr>
        <p:spPr>
          <a:xfrm>
            <a:off x="579275" y="1337954"/>
            <a:ext cx="871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200" b="1" dirty="0"/>
            </a:br>
            <a:endParaRPr lang="en-US" sz="1200" b="1" dirty="0"/>
          </a:p>
          <a:p>
            <a:br>
              <a:rPr lang="en-US" sz="1200" b="1" dirty="0"/>
            </a:br>
            <a:endParaRPr lang="en-US" sz="1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88227-B0AD-4781-846D-52254CD93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97" y="1913428"/>
            <a:ext cx="7905750" cy="316230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63B6067-3BAE-4D73-B555-544DBAE39BE3}"/>
              </a:ext>
            </a:extLst>
          </p:cNvPr>
          <p:cNvSpPr/>
          <p:nvPr/>
        </p:nvSpPr>
        <p:spPr>
          <a:xfrm>
            <a:off x="7593106" y="2181343"/>
            <a:ext cx="877776" cy="956648"/>
          </a:xfrm>
          <a:prstGeom prst="star5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7F61-74D3-9342-9116-64C6C85F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FAQ for UW Medicine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21BB2-F804-0B4F-AA5E-A8FCE8860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 I’m sick with an acute respiratory infection. What should I do? </a:t>
            </a:r>
            <a:endParaRPr lang="en-US" dirty="0"/>
          </a:p>
          <a:p>
            <a:r>
              <a:rPr lang="en-US" dirty="0"/>
              <a:t>You should remain at home. You cannot work while ill with a respiratory illness. </a:t>
            </a:r>
          </a:p>
          <a:p>
            <a:r>
              <a:rPr lang="en-US" dirty="0"/>
              <a:t>If you need medical care, you should contact your primary physician. If urgent care is needed, please call the urgent care clinic or emergency department before coming in. </a:t>
            </a:r>
          </a:p>
          <a:p>
            <a:r>
              <a:rPr lang="en-US" dirty="0"/>
              <a:t>Call your manager to let them know.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11A9E-9DCD-D94D-B10B-D243FA74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774C2-5C77-ED42-BFD0-04691E6B0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2. Can I get tested for COVID-19? </a:t>
            </a:r>
            <a:endParaRPr lang="en-US" dirty="0"/>
          </a:p>
          <a:p>
            <a:pPr lvl="1"/>
            <a:r>
              <a:rPr lang="en-US" sz="2800" dirty="0"/>
              <a:t>Employees who call out sick with an acute respiratory infection, including the following symptoms, may sign up for testing: </a:t>
            </a:r>
          </a:p>
          <a:p>
            <a:pPr lvl="1"/>
            <a:r>
              <a:rPr lang="en-US" sz="2800" dirty="0"/>
              <a:t>o Fever OR</a:t>
            </a:r>
            <a:br>
              <a:rPr lang="en-US" sz="2800" dirty="0"/>
            </a:br>
            <a:r>
              <a:rPr lang="en-US" sz="2800" dirty="0"/>
              <a:t>o New cough OR</a:t>
            </a:r>
            <a:br>
              <a:rPr lang="en-US" sz="2800" dirty="0"/>
            </a:br>
            <a:r>
              <a:rPr lang="en-US" sz="2800" dirty="0"/>
              <a:t>o New shortness of breath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3. Is testing for COVID-19 mandatory? </a:t>
            </a:r>
            <a:r>
              <a:rPr lang="en-US" dirty="0"/>
              <a:t>No.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4. Is testing confidential? </a:t>
            </a:r>
            <a:r>
              <a:rPr lang="en-US" dirty="0"/>
              <a:t>We only inform your manager of a positive test if you worked while you were ill. We do this in order to contact exposed co-workers who may need to be tested.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3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AC74-378F-524D-BC8F-1B4212D9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461DA-4211-A84A-AA23-081D23DEA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5. I tested negative for COVID-19. When can I return to work? </a:t>
            </a:r>
            <a:r>
              <a:rPr lang="en-US" dirty="0"/>
              <a:t>You may return to work when you are asymptomatic for 24 hours. This applies even if you tested positive for influenza or RSV.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6. I tested positive for COVID-19. When can I return to work?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If you have tested positive for COVID-19, you should remain under home isolation precautions for a minimum of 7 days from symptom onset and you must be symptom-free for 72 hours before you can return to work.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1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EA68-CAF4-5346-96C7-BDB4198A9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F9BA2-8E12-0C43-B96D-101B65688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7.  I recently had a fever, cough, or shortness of breath, but I did NOT get tested for COVID-19. When can I return to work? </a:t>
            </a:r>
            <a:r>
              <a:rPr lang="en-US" dirty="0"/>
              <a:t> If you met criteria for testing but did not get tested, you should remain under home isolation precautions until you are symptom-free for 72 hours.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8.  What should I do if I have respiratory symptoms but I don’t have fever, new cough, or shortness of breath? </a:t>
            </a:r>
            <a:endParaRPr lang="en-US" dirty="0"/>
          </a:p>
          <a:p>
            <a:r>
              <a:rPr lang="en-US" dirty="0"/>
              <a:t>You do not meet criteria for COVID-19 testing at this time through Employee Health. You may be able to obtain testing elsewhere. </a:t>
            </a:r>
          </a:p>
          <a:p>
            <a:r>
              <a:rPr lang="en-US" dirty="0"/>
              <a:t>You should remain at home while you are ill and may return to work when you are symptom-free for 72 hours.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77F85-0E5C-DE44-BC66-6A8F56FB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EC588-EDC0-3A40-9A84-8F049C6D5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  Clear, consistent communication is key</a:t>
            </a:r>
          </a:p>
          <a:p>
            <a:pPr>
              <a:buFont typeface="Wingdings" pitchFamily="2" charset="2"/>
              <a:buChar char="ü"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  Every healthcare system has unique considerations 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personalize your policies</a:t>
            </a:r>
            <a:endParaRPr lang="en-US" sz="3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  Prepare your providers for evolving protocols</a:t>
            </a:r>
          </a:p>
          <a:p>
            <a:pPr>
              <a:buFont typeface="Wingdings" pitchFamily="2" charset="2"/>
              <a:buChar char="ü"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  Making sure your staff feels safe is critical</a:t>
            </a:r>
          </a:p>
          <a:p>
            <a:pPr>
              <a:buFont typeface="Wingdings" pitchFamily="2" charset="2"/>
              <a:buChar char="ü"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</a:rPr>
              <a:t>  Ideal protocols may not be practical to implement </a:t>
            </a: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solidFill>
                  <a:schemeClr val="accent6">
                    <a:lumMod val="75000"/>
                  </a:schemeClr>
                </a:solidFill>
              </a:rPr>
              <a:t>  ED:  started with targeted contact tracing </a:t>
            </a:r>
            <a:r>
              <a:rPr lang="en-US" sz="25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now asking all ED staff to regularly monitor symptoms</a:t>
            </a:r>
            <a:endParaRPr lang="en-US" sz="2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6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207E4-9CDD-D342-A025-260BD622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 Let us know!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7856F-9696-9543-B9E2-4F1B25E99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nsmani@uw.edu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8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7D9C-6866-0440-B69F-CACC1417CD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sz="3500" dirty="0"/>
              <a:t>Who are we going to treat?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75E7B-211C-0D47-88B7-F0C05AE4CE0B}"/>
              </a:ext>
            </a:extLst>
          </p:cNvPr>
          <p:cNvSpPr txBox="1"/>
          <p:nvPr/>
        </p:nvSpPr>
        <p:spPr>
          <a:xfrm>
            <a:off x="107666" y="6352366"/>
            <a:ext cx="717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2660A-9CCB-4178-B313-B46C6F57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801" y="2572588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286CA-4E30-4E56-8B58-21C07624F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66" y="2925015"/>
            <a:ext cx="1617009" cy="1076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2B6742-36A8-4869-8DAA-FB2234806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53463"/>
            <a:ext cx="3623701" cy="3623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74C02-5D9F-4168-880F-52CD9BAD1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66" y="277261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7D9C-6866-0440-B69F-CACC1417CD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sz="3500" dirty="0"/>
              <a:t>Overview of  the Pharmacotherapy 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75E7B-211C-0D47-88B7-F0C05AE4CE0B}"/>
              </a:ext>
            </a:extLst>
          </p:cNvPr>
          <p:cNvSpPr txBox="1"/>
          <p:nvPr/>
        </p:nvSpPr>
        <p:spPr>
          <a:xfrm>
            <a:off x="127322" y="6352366"/>
            <a:ext cx="717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C2B5D-3195-4A24-8900-CF4689B8BE38}"/>
              </a:ext>
            </a:extLst>
          </p:cNvPr>
          <p:cNvSpPr txBox="1"/>
          <p:nvPr/>
        </p:nvSpPr>
        <p:spPr>
          <a:xfrm>
            <a:off x="579275" y="1337954"/>
            <a:ext cx="871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200" b="1" dirty="0"/>
            </a:br>
            <a:endParaRPr lang="en-US" sz="1200" b="1" dirty="0"/>
          </a:p>
          <a:p>
            <a:br>
              <a:rPr lang="en-US" sz="1200" b="1" dirty="0"/>
            </a:br>
            <a:endParaRPr lang="en-US" sz="12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144C41-D9FB-48FA-AFBF-ACE3E8D21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397209"/>
              </p:ext>
            </p:extLst>
          </p:nvPr>
        </p:nvGraphicFramePr>
        <p:xfrm>
          <a:off x="253054" y="1646322"/>
          <a:ext cx="6215972" cy="5075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15972">
                  <a:extLst>
                    <a:ext uri="{9D8B030D-6E8A-4147-A177-3AD203B41FA5}">
                      <a16:colId xmlns:a16="http://schemas.microsoft.com/office/drawing/2014/main" val="3398144660"/>
                    </a:ext>
                  </a:extLst>
                </a:gridCol>
              </a:tblGrid>
              <a:tr h="244479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sz="30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3000" dirty="0"/>
                        <a:t>Direct antiviral action</a:t>
                      </a:r>
                      <a:br>
                        <a:rPr lang="en-US" sz="3000" dirty="0"/>
                      </a:br>
                      <a:endParaRPr lang="en-US" sz="30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3000" dirty="0"/>
                        <a:t>Inhibit viral operations</a:t>
                      </a:r>
                      <a:br>
                        <a:rPr lang="en-US" sz="3000" dirty="0"/>
                      </a:br>
                      <a:endParaRPr lang="en-US" sz="30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3000" dirty="0"/>
                        <a:t>Enhance immune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08317"/>
                  </a:ext>
                </a:extLst>
              </a:tr>
              <a:tr h="114345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631676"/>
                  </a:ext>
                </a:extLst>
              </a:tr>
              <a:tr h="4731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3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263590"/>
                  </a:ext>
                </a:extLst>
              </a:tr>
              <a:tr h="47318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2493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9FAD8CB-173C-42D3-806F-C1EB2FAE519B}"/>
              </a:ext>
            </a:extLst>
          </p:cNvPr>
          <p:cNvSpPr txBox="1"/>
          <p:nvPr/>
        </p:nvSpPr>
        <p:spPr>
          <a:xfrm>
            <a:off x="2919231" y="6029200"/>
            <a:ext cx="475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Tan et al. Emerg Infect Dis. 2004;581-86.</a:t>
            </a:r>
            <a:br>
              <a:rPr lang="en-US" dirty="0"/>
            </a:br>
            <a:r>
              <a:rPr lang="en-US" dirty="0"/>
              <a:t>doi: </a:t>
            </a:r>
            <a:r>
              <a:rPr lang="en-US" dirty="0">
                <a:hlinkClick r:id="rId3"/>
              </a:rPr>
              <a:t>10.3201/eid1004.030458</a:t>
            </a:r>
            <a:endParaRPr lang="en-US" dirty="0"/>
          </a:p>
        </p:txBody>
      </p:sp>
      <p:pic>
        <p:nvPicPr>
          <p:cNvPr id="9" name="Picture 8" descr="A picture containing food, drawing&#10;&#10;Description generated with very high confidence">
            <a:extLst>
              <a:ext uri="{FF2B5EF4-FFF2-40B4-BE49-F238E27FC236}">
                <a16:creationId xmlns:a16="http://schemas.microsoft.com/office/drawing/2014/main" id="{404E0A73-A6ED-483F-A756-74CA2A812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020" y="1999129"/>
            <a:ext cx="3435843" cy="314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3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F5D57-AD6F-474F-9D7A-CB3F4B18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rgbClr val="FFFFFF"/>
                </a:solidFill>
                <a:latin typeface="+mj-lt"/>
              </a:rPr>
              <a:t>Treatments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0B79D-0A3C-413C-B53F-25E7A5C6D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8969" y="5816888"/>
            <a:ext cx="6858000" cy="420001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sz="1800" dirty="0">
                <a:solidFill>
                  <a:schemeClr val="bg2">
                    <a:lumMod val="90000"/>
                  </a:schemeClr>
                </a:solidFill>
              </a:rPr>
              <a:t>Li and De Clercq. Therapeutic Options for the 2019 novel coronavirus (2019-nCoV).</a:t>
            </a:r>
            <a:br>
              <a:rPr lang="en-US" sz="18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90000"/>
                  </a:schemeClr>
                </a:solidFill>
                <a:hlinkClick r:id="rId2"/>
              </a:rPr>
              <a:t>https://www.nature.com/magazine-assets/d41573-020-00016-0/17663286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</a:rPr>
              <a:t> Update 19 Feb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6E580C-9EB2-44CB-ADCC-2057EDB30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699" y="352551"/>
            <a:ext cx="2569206" cy="3952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D477C-18BA-4520-B689-9B9AFC9A9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53" y="340712"/>
            <a:ext cx="2574993" cy="393128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C478413-A972-4DEC-B59A-1E2DBB5C2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909" y="307538"/>
            <a:ext cx="2548493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021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7D9C-6866-0440-B69F-CACC1417CD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sz="4000" dirty="0"/>
              <a:t>Nucleoside Analogues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75E7B-211C-0D47-88B7-F0C05AE4CE0B}"/>
              </a:ext>
            </a:extLst>
          </p:cNvPr>
          <p:cNvSpPr txBox="1"/>
          <p:nvPr/>
        </p:nvSpPr>
        <p:spPr>
          <a:xfrm>
            <a:off x="127322" y="6352366"/>
            <a:ext cx="717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C2B5D-3195-4A24-8900-CF4689B8BE38}"/>
              </a:ext>
            </a:extLst>
          </p:cNvPr>
          <p:cNvSpPr txBox="1"/>
          <p:nvPr/>
        </p:nvSpPr>
        <p:spPr>
          <a:xfrm>
            <a:off x="579275" y="1337954"/>
            <a:ext cx="871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200" b="1" dirty="0"/>
            </a:br>
            <a:endParaRPr lang="en-US" sz="1200" b="1" dirty="0"/>
          </a:p>
          <a:p>
            <a:br>
              <a:rPr lang="en-US" sz="1200" b="1" dirty="0"/>
            </a:br>
            <a:endParaRPr lang="en-US" sz="1200" b="1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7878AF1-97CF-4A4D-8C15-10E561F29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995756"/>
              </p:ext>
            </p:extLst>
          </p:nvPr>
        </p:nvGraphicFramePr>
        <p:xfrm>
          <a:off x="360631" y="1312850"/>
          <a:ext cx="8078588" cy="51634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78588">
                  <a:extLst>
                    <a:ext uri="{9D8B030D-6E8A-4147-A177-3AD203B41FA5}">
                      <a16:colId xmlns:a16="http://schemas.microsoft.com/office/drawing/2014/main" val="3398144660"/>
                    </a:ext>
                  </a:extLst>
                </a:gridCol>
              </a:tblGrid>
              <a:tr h="2545611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What: </a:t>
                      </a:r>
                      <a:r>
                        <a:rPr lang="en-US" sz="2500" dirty="0"/>
                        <a:t>Nucleotide bases get incorporated into the viral genome (RNA) when it replicates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Why: </a:t>
                      </a:r>
                      <a:r>
                        <a:rPr lang="en-US" sz="2500" dirty="0"/>
                        <a:t>They thwart the replication process because they are nucleoside imposters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Drugs: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08317"/>
                  </a:ext>
                </a:extLst>
              </a:tr>
              <a:tr h="95875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631676"/>
                  </a:ext>
                </a:extLst>
              </a:tr>
              <a:tr h="59281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endParaRPr lang="en-US" sz="2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263590"/>
                  </a:ext>
                </a:extLst>
              </a:tr>
              <a:tr h="390877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24932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7D6483-BC43-4C04-A7FA-9F5A03CED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03312"/>
              </p:ext>
            </p:extLst>
          </p:nvPr>
        </p:nvGraphicFramePr>
        <p:xfrm>
          <a:off x="423385" y="4425800"/>
          <a:ext cx="7671744" cy="1681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3452">
                  <a:extLst>
                    <a:ext uri="{9D8B030D-6E8A-4147-A177-3AD203B41FA5}">
                      <a16:colId xmlns:a16="http://schemas.microsoft.com/office/drawing/2014/main" val="659655649"/>
                    </a:ext>
                  </a:extLst>
                </a:gridCol>
                <a:gridCol w="3848292">
                  <a:extLst>
                    <a:ext uri="{9D8B030D-6E8A-4147-A177-3AD203B41FA5}">
                      <a16:colId xmlns:a16="http://schemas.microsoft.com/office/drawing/2014/main" val="508632097"/>
                    </a:ext>
                  </a:extLst>
                </a:gridCol>
              </a:tblGrid>
              <a:tr h="404467">
                <a:tc>
                  <a:txBody>
                    <a:bodyPr/>
                    <a:lstStyle/>
                    <a:p>
                      <a:r>
                        <a:rPr lang="en-US" dirty="0"/>
                        <a:t>FDA-Approved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Investigational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569073"/>
                  </a:ext>
                </a:extLst>
              </a:tr>
              <a:tr h="404467">
                <a:tc>
                  <a:txBody>
                    <a:bodyPr/>
                    <a:lstStyle/>
                    <a:p>
                      <a:r>
                        <a:rPr lang="en-US" dirty="0"/>
                        <a:t>Ribavirin (guanine analog)</a:t>
                      </a:r>
                      <a:br>
                        <a:rPr lang="en-US" dirty="0"/>
                      </a:br>
                      <a:r>
                        <a:rPr lang="en-US" sz="1400" i="1" dirty="0"/>
                        <a:t>Higher doses required to for activity vs. SARS-CoV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Remdesivir (adenine derivative)</a:t>
                      </a:r>
                      <a:br>
                        <a:rPr lang="en-US" dirty="0"/>
                      </a:br>
                      <a:r>
                        <a:rPr lang="en-US" sz="1400" i="1" dirty="0"/>
                        <a:t>Phase 3 trial is 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020650"/>
                  </a:ext>
                </a:extLst>
              </a:tr>
              <a:tr h="698121">
                <a:tc>
                  <a:txBody>
                    <a:bodyPr/>
                    <a:lstStyle/>
                    <a:p>
                      <a:r>
                        <a:rPr lang="en-US" dirty="0"/>
                        <a:t>Favipiravir (guanine analog)</a:t>
                      </a:r>
                    </a:p>
                    <a:p>
                      <a:r>
                        <a:rPr lang="en-US" sz="1400" i="1" dirty="0"/>
                        <a:t>approved for flu in 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Galidesivir (adenosine analog)</a:t>
                      </a:r>
                      <a:br>
                        <a:rPr lang="en-US" dirty="0"/>
                      </a:br>
                      <a:r>
                        <a:rPr lang="en-US" sz="1400" i="1" dirty="0"/>
                        <a:t>Phase I studies/Safety &amp; Efficacy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64742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22CCE032-3A1A-4173-88BD-1E54F68E0FA8}"/>
              </a:ext>
            </a:extLst>
          </p:cNvPr>
          <p:cNvSpPr/>
          <p:nvPr/>
        </p:nvSpPr>
        <p:spPr>
          <a:xfrm>
            <a:off x="7342094" y="4872317"/>
            <a:ext cx="206188" cy="18825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1BCF58-4E7E-48D3-877C-D0D795248508}"/>
              </a:ext>
            </a:extLst>
          </p:cNvPr>
          <p:cNvSpPr txBox="1">
            <a:spLocks/>
          </p:cNvSpPr>
          <p:nvPr/>
        </p:nvSpPr>
        <p:spPr>
          <a:xfrm>
            <a:off x="1814528" y="6266298"/>
            <a:ext cx="6110272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Li and De Clercq. Therapeutic Options for the 2019 novel coronavirus (2019-nCoV).</a:t>
            </a:r>
            <a:br>
              <a:rPr lang="en-US" sz="1800" dirty="0"/>
            </a:b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https://www.nature.com/magazine-assets/d41573-020-00016-0/17663286</a:t>
            </a:r>
            <a:r>
              <a:rPr lang="en-US" sz="1800" dirty="0"/>
              <a:t> Update 19 Feb 2020</a:t>
            </a:r>
          </a:p>
        </p:txBody>
      </p:sp>
    </p:spTree>
    <p:extLst>
      <p:ext uri="{BB962C8B-B14F-4D97-AF65-F5344CB8AC3E}">
        <p14:creationId xmlns:p14="http://schemas.microsoft.com/office/powerpoint/2010/main" val="31277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7D9C-6866-0440-B69F-CACC1417CD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sz="4000" dirty="0"/>
              <a:t>Protease Inhibitors (PI)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75E7B-211C-0D47-88B7-F0C05AE4CE0B}"/>
              </a:ext>
            </a:extLst>
          </p:cNvPr>
          <p:cNvSpPr txBox="1"/>
          <p:nvPr/>
        </p:nvSpPr>
        <p:spPr>
          <a:xfrm>
            <a:off x="127322" y="6352366"/>
            <a:ext cx="717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C2B5D-3195-4A24-8900-CF4689B8BE38}"/>
              </a:ext>
            </a:extLst>
          </p:cNvPr>
          <p:cNvSpPr txBox="1"/>
          <p:nvPr/>
        </p:nvSpPr>
        <p:spPr>
          <a:xfrm>
            <a:off x="579275" y="1337954"/>
            <a:ext cx="871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200" b="1" dirty="0"/>
            </a:br>
            <a:endParaRPr lang="en-US" sz="1200" b="1" dirty="0"/>
          </a:p>
          <a:p>
            <a:br>
              <a:rPr lang="en-US" sz="1200" b="1" dirty="0"/>
            </a:br>
            <a:endParaRPr lang="en-US" sz="1200" b="1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35A6F96-09E5-4669-8F70-BA02B39AE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437625"/>
              </p:ext>
            </p:extLst>
          </p:nvPr>
        </p:nvGraphicFramePr>
        <p:xfrm>
          <a:off x="286871" y="1325563"/>
          <a:ext cx="8035807" cy="6206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35807">
                  <a:extLst>
                    <a:ext uri="{9D8B030D-6E8A-4147-A177-3AD203B41FA5}">
                      <a16:colId xmlns:a16="http://schemas.microsoft.com/office/drawing/2014/main" val="3398144660"/>
                    </a:ext>
                  </a:extLst>
                </a:gridCol>
              </a:tblGrid>
              <a:tr h="196360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What:</a:t>
                      </a:r>
                      <a:r>
                        <a:rPr lang="en-US" sz="2500" dirty="0"/>
                        <a:t> Viral proteases cut up proteins for packaging in budding viruses and are essential for viral replication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Why: </a:t>
                      </a:r>
                      <a:r>
                        <a:rPr lang="en-US" sz="2500" dirty="0"/>
                        <a:t>Inhibiting this enzyme is a mainstay of HIV 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08317"/>
                  </a:ext>
                </a:extLst>
              </a:tr>
              <a:tr h="310246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Data: </a:t>
                      </a:r>
                      <a:r>
                        <a:rPr lang="en-US" sz="2500" dirty="0"/>
                        <a:t>Lopinavir/ritonavir has shown activity vs. SARS and MERS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Issue: </a:t>
                      </a:r>
                      <a:r>
                        <a:rPr lang="en-US" sz="2500" dirty="0"/>
                        <a:t>The chemical structure of protease in 2019-nCoV is different than the HIV protease rendering the lock and key fit of this drug’s activity questionable.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Translation</a:t>
                      </a:r>
                      <a:r>
                        <a:rPr lang="en-US" sz="2500" dirty="0"/>
                        <a:t>: PIs may have activity but potency is a concern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631676"/>
                  </a:ext>
                </a:extLst>
              </a:tr>
              <a:tr h="6314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2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263590"/>
                  </a:ext>
                </a:extLst>
              </a:tr>
              <a:tr h="416349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249321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3E29CEB-8254-46FE-A8A1-0C7438DD880F}"/>
              </a:ext>
            </a:extLst>
          </p:cNvPr>
          <p:cNvSpPr txBox="1">
            <a:spLocks/>
          </p:cNvSpPr>
          <p:nvPr/>
        </p:nvSpPr>
        <p:spPr>
          <a:xfrm>
            <a:off x="1966928" y="6436627"/>
            <a:ext cx="6110272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Li and De Clercq. Therapeutic Options for the 2019 novel coronavirus (2019-nCoV).</a:t>
            </a:r>
            <a:br>
              <a:rPr lang="en-US" sz="1800" dirty="0"/>
            </a:b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https://www.nature.com/magazine-assets/d41573-020-00016-0/17663286</a:t>
            </a:r>
            <a:r>
              <a:rPr lang="en-US" sz="1800" dirty="0"/>
              <a:t> Update 19 Feb 2020</a:t>
            </a:r>
          </a:p>
        </p:txBody>
      </p:sp>
    </p:spTree>
    <p:extLst>
      <p:ext uri="{BB962C8B-B14F-4D97-AF65-F5344CB8AC3E}">
        <p14:creationId xmlns:p14="http://schemas.microsoft.com/office/powerpoint/2010/main" val="108338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7D9C-6866-0440-B69F-CACC1417CD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sz="4000" dirty="0"/>
              <a:t>Immune Enhancers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75E7B-211C-0D47-88B7-F0C05AE4CE0B}"/>
              </a:ext>
            </a:extLst>
          </p:cNvPr>
          <p:cNvSpPr txBox="1"/>
          <p:nvPr/>
        </p:nvSpPr>
        <p:spPr>
          <a:xfrm>
            <a:off x="127322" y="6352366"/>
            <a:ext cx="717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C2B5D-3195-4A24-8900-CF4689B8BE38}"/>
              </a:ext>
            </a:extLst>
          </p:cNvPr>
          <p:cNvSpPr txBox="1"/>
          <p:nvPr/>
        </p:nvSpPr>
        <p:spPr>
          <a:xfrm>
            <a:off x="579275" y="1337954"/>
            <a:ext cx="871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200" b="1" dirty="0"/>
            </a:br>
            <a:endParaRPr lang="en-US" sz="1200" b="1" dirty="0"/>
          </a:p>
          <a:p>
            <a:br>
              <a:rPr lang="en-US" sz="1200" b="1" dirty="0"/>
            </a:br>
            <a:endParaRPr lang="en-US" sz="1200" b="1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35A6F96-09E5-4669-8F70-BA02B39AE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14320"/>
              </p:ext>
            </p:extLst>
          </p:nvPr>
        </p:nvGraphicFramePr>
        <p:xfrm>
          <a:off x="598593" y="1408222"/>
          <a:ext cx="7966132" cy="5704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66132">
                  <a:extLst>
                    <a:ext uri="{9D8B030D-6E8A-4147-A177-3AD203B41FA5}">
                      <a16:colId xmlns:a16="http://schemas.microsoft.com/office/drawing/2014/main" val="3398144660"/>
                    </a:ext>
                  </a:extLst>
                </a:gridCol>
              </a:tblGrid>
              <a:tr h="363401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br>
                        <a:rPr lang="en-US" sz="2500" dirty="0"/>
                      </a:br>
                      <a:r>
                        <a:rPr lang="en-US" sz="2500" b="1" u="sng" dirty="0"/>
                        <a:t>What: </a:t>
                      </a:r>
                      <a:r>
                        <a:rPr lang="en-US" sz="2500" dirty="0"/>
                        <a:t>Stimulate innate immunity in the host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Why</a:t>
                      </a:r>
                      <a:r>
                        <a:rPr lang="en-US" sz="2500" b="1" dirty="0"/>
                        <a:t>: </a:t>
                      </a:r>
                      <a:r>
                        <a:rPr lang="en-US" sz="2500" dirty="0"/>
                        <a:t>Theoretically could be used in combination with nucleoside analog (like HCV treatments of past)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u="sng" dirty="0"/>
                        <a:t>For Example</a:t>
                      </a:r>
                      <a:r>
                        <a:rPr lang="en-US" sz="2500" b="1" dirty="0"/>
                        <a:t>: </a:t>
                      </a:r>
                      <a:r>
                        <a:rPr lang="en-US" sz="2500" dirty="0"/>
                        <a:t>Peg-Interferon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b="1" dirty="0"/>
                        <a:t>But: </a:t>
                      </a:r>
                      <a:r>
                        <a:rPr lang="en-US" sz="2500" dirty="0"/>
                        <a:t>SO many side effects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500" dirty="0"/>
                        <a:t>Clinical trials underway in China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08317"/>
                  </a:ext>
                </a:extLst>
              </a:tr>
              <a:tr h="477554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631676"/>
                  </a:ext>
                </a:extLst>
              </a:tr>
              <a:tr h="4009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2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263590"/>
                  </a:ext>
                </a:extLst>
              </a:tr>
              <a:tr h="400905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249321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1320BF-2677-400B-ACF6-E2DD3FE8F35E}"/>
              </a:ext>
            </a:extLst>
          </p:cNvPr>
          <p:cNvSpPr txBox="1">
            <a:spLocks/>
          </p:cNvSpPr>
          <p:nvPr/>
        </p:nvSpPr>
        <p:spPr>
          <a:xfrm>
            <a:off x="1814528" y="6266298"/>
            <a:ext cx="6110272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Li and De Clercq. Therapeutic Options for the 2019 novel coronavirus (2019-nCoV).</a:t>
            </a:r>
            <a:br>
              <a:rPr lang="en-US" sz="1800" dirty="0"/>
            </a:b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https://www.nature.com/magazine-assets/d41573-020-00016-0/17663286</a:t>
            </a:r>
            <a:r>
              <a:rPr lang="en-US" sz="1800" dirty="0"/>
              <a:t> Update 19 Feb 2020</a:t>
            </a:r>
          </a:p>
        </p:txBody>
      </p:sp>
    </p:spTree>
    <p:extLst>
      <p:ext uri="{BB962C8B-B14F-4D97-AF65-F5344CB8AC3E}">
        <p14:creationId xmlns:p14="http://schemas.microsoft.com/office/powerpoint/2010/main" val="5978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7D9C-6866-0440-B69F-CACC1417CD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sz="3200" dirty="0"/>
              <a:t>Approach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75E7B-211C-0D47-88B7-F0C05AE4CE0B}"/>
              </a:ext>
            </a:extLst>
          </p:cNvPr>
          <p:cNvSpPr txBox="1"/>
          <p:nvPr/>
        </p:nvSpPr>
        <p:spPr>
          <a:xfrm>
            <a:off x="127322" y="6352366"/>
            <a:ext cx="717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C2B5D-3195-4A24-8900-CF4689B8BE38}"/>
              </a:ext>
            </a:extLst>
          </p:cNvPr>
          <p:cNvSpPr txBox="1"/>
          <p:nvPr/>
        </p:nvSpPr>
        <p:spPr>
          <a:xfrm>
            <a:off x="579275" y="1337954"/>
            <a:ext cx="871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200" b="1" dirty="0"/>
            </a:br>
            <a:endParaRPr lang="en-US" sz="1200" b="1" dirty="0"/>
          </a:p>
          <a:p>
            <a:br>
              <a:rPr lang="en-US" sz="1200" b="1" dirty="0"/>
            </a:br>
            <a:endParaRPr lang="en-US" sz="1200" b="1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1D21956-E070-4E89-8280-504D7B3B4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416297"/>
              </p:ext>
            </p:extLst>
          </p:nvPr>
        </p:nvGraphicFramePr>
        <p:xfrm>
          <a:off x="486137" y="1796955"/>
          <a:ext cx="8078588" cy="4736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78588">
                  <a:extLst>
                    <a:ext uri="{9D8B030D-6E8A-4147-A177-3AD203B41FA5}">
                      <a16:colId xmlns:a16="http://schemas.microsoft.com/office/drawing/2014/main" val="3398144660"/>
                    </a:ext>
                  </a:extLst>
                </a:gridCol>
              </a:tblGrid>
              <a:tr h="2634172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500" dirty="0"/>
                        <a:t>Supportive care</a:t>
                      </a:r>
                      <a:br>
                        <a:rPr lang="en-US" sz="2500" dirty="0"/>
                      </a:br>
                      <a:endParaRPr lang="en-US" sz="25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500" dirty="0"/>
                        <a:t>Supportive care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endParaRPr lang="en-US" sz="25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500" dirty="0"/>
                        <a:t>Supportive care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endParaRPr lang="en-US" sz="2500" dirty="0"/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500" dirty="0"/>
                        <a:t>Pharmacotherapy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08317"/>
                  </a:ext>
                </a:extLst>
              </a:tr>
              <a:tr h="65195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631676"/>
                  </a:ext>
                </a:extLst>
              </a:tr>
              <a:tr h="4031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2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263590"/>
                  </a:ext>
                </a:extLst>
              </a:tr>
              <a:tr h="396405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249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01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 TASP TEMPLATE OCT 2018" id="{58216E8C-EF21-5A44-A1F2-78765A2B345D}" vid="{BFC32FCF-AEAA-C249-BE8E-509AB58832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8063322ECD2A4C836D2589E489F290" ma:contentTypeVersion="6" ma:contentTypeDescription="Create a new document." ma:contentTypeScope="" ma:versionID="fde942e2577b13d8b158bc44dcb3ecce">
  <xsd:schema xmlns:xsd="http://www.w3.org/2001/XMLSchema" xmlns:xs="http://www.w3.org/2001/XMLSchema" xmlns:p="http://schemas.microsoft.com/office/2006/metadata/properties" xmlns:ns2="eacaa5ce-4b13-4929-997a-fd8c1bfe780a" xmlns:ns3="69aa3883-b251-412e-bf1d-acb3217d06af" targetNamespace="http://schemas.microsoft.com/office/2006/metadata/properties" ma:root="true" ma:fieldsID="74474b093c4c2dcc5b1a1ffdd869e9fb" ns2:_="" ns3:_="">
    <xsd:import namespace="eacaa5ce-4b13-4929-997a-fd8c1bfe780a"/>
    <xsd:import namespace="69aa3883-b251-412e-bf1d-acb3217d06a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caa5ce-4b13-4929-997a-fd8c1bfe78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a3883-b251-412e-bf1d-acb3217d06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caa5ce-4b13-4929-997a-fd8c1bfe780a">
      <UserInfo>
        <DisplayName>Natalia Martinez-Paz</DisplayName>
        <AccountId>9</AccountId>
        <AccountType/>
      </UserInfo>
      <UserInfo>
        <DisplayName>Adrian Rodriguez</DisplayName>
        <AccountId>26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D885C25-197A-46FD-869A-1B7BF63598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61FF61-1563-456D-9FB1-2665D4F906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caa5ce-4b13-4929-997a-fd8c1bfe780a"/>
    <ds:schemaRef ds:uri="69aa3883-b251-412e-bf1d-acb3217d06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758084-F0B5-4026-A3B6-67A8CDAA2299}">
  <ds:schemaRefs>
    <ds:schemaRef ds:uri="69aa3883-b251-412e-bf1d-acb3217d06af"/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eacaa5ce-4b13-4929-997a-fd8c1bfe78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1380</Words>
  <Application>Microsoft Macintosh PowerPoint</Application>
  <PresentationFormat>On-screen Show (4:3)</PresentationFormat>
  <Paragraphs>147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PowerPoint Presentation</vt:lpstr>
      <vt:lpstr>Where do I start?</vt:lpstr>
      <vt:lpstr>Who are we going to treat?</vt:lpstr>
      <vt:lpstr>Overview of  the Pharmacotherapy Approach</vt:lpstr>
      <vt:lpstr>Treatments</vt:lpstr>
      <vt:lpstr>Nucleoside Analogues</vt:lpstr>
      <vt:lpstr>Protease Inhibitors (PI)</vt:lpstr>
      <vt:lpstr>Immune Enhancers</vt:lpstr>
      <vt:lpstr>Approach</vt:lpstr>
      <vt:lpstr>PowerPoint Presentation</vt:lpstr>
      <vt:lpstr>PowerPoint Presentation</vt:lpstr>
      <vt:lpstr>Defining “exposure”</vt:lpstr>
      <vt:lpstr>Not all exposures are equal</vt:lpstr>
      <vt:lpstr>Exposures, cont’d</vt:lpstr>
      <vt:lpstr>Exposures, cont’d</vt:lpstr>
      <vt:lpstr>“I’VE BEEN EXPOSED”</vt:lpstr>
      <vt:lpstr>CDC RECOMMENDATIONS</vt:lpstr>
      <vt:lpstr>What are we doing at Harborview Medical Center?</vt:lpstr>
      <vt:lpstr>PowerPoint Presentation</vt:lpstr>
      <vt:lpstr>FAQ for UW Medicine Employees</vt:lpstr>
      <vt:lpstr>FAQ, cont’d</vt:lpstr>
      <vt:lpstr>FAQ, cont’d</vt:lpstr>
      <vt:lpstr>FAQ, cont’d</vt:lpstr>
      <vt:lpstr>Lessons learned </vt:lpstr>
      <vt:lpstr>Questions? Let us know!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Zahra Escobar</dc:creator>
  <cp:lastModifiedBy>Natalia Martinez-Paz</cp:lastModifiedBy>
  <cp:revision>11</cp:revision>
  <dcterms:created xsi:type="dcterms:W3CDTF">2020-03-02T23:16:49Z</dcterms:created>
  <dcterms:modified xsi:type="dcterms:W3CDTF">2020-03-11T16:43:13Z</dcterms:modified>
</cp:coreProperties>
</file>